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imonetta" charset="1" panose="02000504070000020003"/>
      <p:regular r:id="rId23"/>
    </p:embeddedFont>
    <p:embeddedFont>
      <p:font typeface="Coco Gothic Bold" charset="1" panose="00000000000000000000"/>
      <p:regular r:id="rId24"/>
    </p:embeddedFont>
    <p:embeddedFont>
      <p:font typeface="Twister" charset="1" panose="00000000000000000000"/>
      <p:regular r:id="rId25"/>
    </p:embeddedFont>
    <p:embeddedFont>
      <p:font typeface="Questrial" charset="1" panose="02000000000000000000"/>
      <p:regular r:id="rId26"/>
    </p:embeddedFont>
    <p:embeddedFont>
      <p:font typeface="Saint George" charset="1" panose="00000000000000000000"/>
      <p:regular r:id="rId27"/>
    </p:embeddedFont>
    <p:embeddedFont>
      <p:font typeface="Glacial Indifference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19.jpeg" Type="http://schemas.openxmlformats.org/officeDocument/2006/relationships/image"/><Relationship Id="rId5" Target="../media/image2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2192" y="-527725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4782" y="609190"/>
            <a:ext cx="8973489" cy="361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32"/>
              </a:lnSpc>
            </a:pPr>
            <a:r>
              <a:rPr lang="en-US" sz="11197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JEU DE MORPION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98633" y="6398426"/>
            <a:ext cx="10189367" cy="285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0"/>
              </a:lnSpc>
            </a:pPr>
            <a:r>
              <a:rPr lang="en-US" sz="4093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Présenté par :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INES CHARFI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FLORENCE NAVET </a:t>
            </a:r>
          </a:p>
          <a:p>
            <a:pPr algn="ctr">
              <a:lnSpc>
                <a:spcPts val="5730"/>
              </a:lnSpc>
            </a:pPr>
            <a:r>
              <a:rPr lang="en-US" sz="4093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KENZA ZAHA</a:t>
            </a:r>
            <a:r>
              <a:rPr lang="en-US" sz="4093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92941" y="0"/>
            <a:ext cx="6395059" cy="3836936"/>
            <a:chOff x="0" y="0"/>
            <a:chExt cx="8526746" cy="511591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262" r="0" b="34738"/>
            <a:stretch>
              <a:fillRect/>
            </a:stretch>
          </p:blipFill>
          <p:spPr>
            <a:xfrm flipH="false" flipV="false">
              <a:off x="0" y="0"/>
              <a:ext cx="8526746" cy="511591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996152"/>
            <a:ext cx="3925570" cy="4290848"/>
            <a:chOff x="0" y="0"/>
            <a:chExt cx="5234093" cy="57211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7129" r="0" b="0"/>
            <a:stretch>
              <a:fillRect/>
            </a:stretch>
          </p:blipFill>
          <p:spPr>
            <a:xfrm flipH="false" flipV="false">
              <a:off x="0" y="0"/>
              <a:ext cx="5234093" cy="57211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37421" y="5114925"/>
            <a:ext cx="3201517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Phase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08091" y="5114925"/>
            <a:ext cx="3201517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Phase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7664" y="5612765"/>
            <a:ext cx="4937164" cy="34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8091" y="5961291"/>
            <a:ext cx="4937164" cy="34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0573" y="1143718"/>
            <a:ext cx="5534654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Project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05044" y="1212019"/>
            <a:ext cx="6182956" cy="7862961"/>
            <a:chOff x="0" y="0"/>
            <a:chExt cx="8243941" cy="1048394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609" r="0" b="7609"/>
            <a:stretch>
              <a:fillRect/>
            </a:stretch>
          </p:blipFill>
          <p:spPr>
            <a:xfrm flipH="false" flipV="false">
              <a:off x="0" y="0"/>
              <a:ext cx="8243941" cy="1048394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212019"/>
            <a:ext cx="6182956" cy="7862961"/>
            <a:chOff x="0" y="0"/>
            <a:chExt cx="8243941" cy="1048394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888" r="0" b="2888"/>
            <a:stretch>
              <a:fillRect/>
            </a:stretch>
          </p:blipFill>
          <p:spPr>
            <a:xfrm flipH="false" flipV="false">
              <a:off x="0" y="0"/>
              <a:ext cx="8243941" cy="5178474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7467" r="0" b="7467"/>
            <a:stretch>
              <a:fillRect/>
            </a:stretch>
          </p:blipFill>
          <p:spPr>
            <a:xfrm flipH="false" flipV="false">
              <a:off x="0" y="5305474"/>
              <a:ext cx="4058471" cy="517847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7467" r="0" b="7467"/>
            <a:stretch>
              <a:fillRect/>
            </a:stretch>
          </p:blipFill>
          <p:spPr>
            <a:xfrm flipH="false" flipV="false">
              <a:off x="4185471" y="5305474"/>
              <a:ext cx="4058471" cy="517847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6967532" y="1116769"/>
            <a:ext cx="4352935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75418" y="3399196"/>
            <a:ext cx="4937164" cy="34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66271" y="7630754"/>
            <a:ext cx="3457953" cy="3842170"/>
          </a:xfrm>
          <a:custGeom>
            <a:avLst/>
            <a:gdLst/>
            <a:ahLst/>
            <a:cxnLst/>
            <a:rect r="r" b="b" t="t" l="l"/>
            <a:pathLst>
              <a:path h="3842170" w="3457953">
                <a:moveTo>
                  <a:pt x="0" y="0"/>
                </a:moveTo>
                <a:lnTo>
                  <a:pt x="3457953" y="0"/>
                </a:lnTo>
                <a:lnTo>
                  <a:pt x="3457953" y="3842170"/>
                </a:lnTo>
                <a:lnTo>
                  <a:pt x="0" y="3842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0681" y="-1183620"/>
            <a:ext cx="3457953" cy="3842170"/>
          </a:xfrm>
          <a:custGeom>
            <a:avLst/>
            <a:gdLst/>
            <a:ahLst/>
            <a:cxnLst/>
            <a:rect r="r" b="b" t="t" l="l"/>
            <a:pathLst>
              <a:path h="3842170" w="3457953">
                <a:moveTo>
                  <a:pt x="0" y="0"/>
                </a:moveTo>
                <a:lnTo>
                  <a:pt x="3457953" y="0"/>
                </a:lnTo>
                <a:lnTo>
                  <a:pt x="3457953" y="3842171"/>
                </a:lnTo>
                <a:lnTo>
                  <a:pt x="0" y="3842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41886" y="4384040"/>
            <a:ext cx="7004228" cy="148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Budget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134993" y="1666875"/>
          <a:ext cx="7860609" cy="6953250"/>
        </p:xfrm>
        <a:graphic>
          <a:graphicData uri="http://schemas.openxmlformats.org/drawingml/2006/table">
            <a:tbl>
              <a:tblPr/>
              <a:tblGrid>
                <a:gridCol w="2406281"/>
                <a:gridCol w="1818109"/>
                <a:gridCol w="1818109"/>
                <a:gridCol w="1818109"/>
              </a:tblGrid>
              <a:tr h="1103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Trimestre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Month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Month 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Month 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169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Social Media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69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69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Branding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69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169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wister"/>
                          <a:ea typeface="Twister"/>
                          <a:cs typeface="Twister"/>
                          <a:sym typeface="Twister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9AC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3D4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-5400000">
            <a:off x="-1583550" y="4253144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4306" y="7626371"/>
            <a:ext cx="3679133" cy="102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6314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Budget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2398" y="1609725"/>
            <a:ext cx="6846095" cy="228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83550" y="4253144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398" y="1609725"/>
            <a:ext cx="6846095" cy="228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45971" y="949787"/>
            <a:ext cx="8605054" cy="78060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374306" y="7626371"/>
            <a:ext cx="3679133" cy="102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6314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Budget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1886" y="4324984"/>
            <a:ext cx="7004228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Contact  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465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163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9057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648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89" y="0"/>
                </a:lnTo>
                <a:lnTo>
                  <a:pt x="2672689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13882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68511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232544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77996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90" y="0"/>
                </a:moveTo>
                <a:lnTo>
                  <a:pt x="0" y="0"/>
                </a:lnTo>
                <a:lnTo>
                  <a:pt x="0" y="2857218"/>
                </a:lnTo>
                <a:lnTo>
                  <a:pt x="2672690" y="2857218"/>
                </a:lnTo>
                <a:lnTo>
                  <a:pt x="26726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7500" y="619195"/>
            <a:ext cx="5693860" cy="130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8053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Contact 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98589" y="4411983"/>
            <a:ext cx="8381379" cy="193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www.reallygreatsite.com</a:t>
            </a:r>
          </a:p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@reallygreatsite</a:t>
            </a:r>
          </a:p>
          <a:p>
            <a:pPr algn="just">
              <a:lnSpc>
                <a:spcPts val="5238"/>
              </a:lnSpc>
            </a:pPr>
            <a:r>
              <a:rPr lang="en-US" sz="3099" spc="51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123-456-7890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883661" y="4735448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83661" y="5417209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83661" y="5981372"/>
            <a:ext cx="259235" cy="259235"/>
          </a:xfrm>
          <a:custGeom>
            <a:avLst/>
            <a:gdLst/>
            <a:ahLst/>
            <a:cxnLst/>
            <a:rect r="r" b="b" t="t" l="l"/>
            <a:pathLst>
              <a:path h="259235" w="259235">
                <a:moveTo>
                  <a:pt x="0" y="0"/>
                </a:moveTo>
                <a:lnTo>
                  <a:pt x="259236" y="0"/>
                </a:lnTo>
                <a:lnTo>
                  <a:pt x="259236" y="259235"/>
                </a:lnTo>
                <a:lnTo>
                  <a:pt x="0" y="25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97075" y="4374833"/>
            <a:ext cx="7493851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Thank You</a:t>
            </a:r>
            <a:r>
              <a:rPr lang="en-US" sz="90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48554" y="7625675"/>
            <a:ext cx="9190891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Borcelle Studio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13935" y="3435030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8042" y="1205458"/>
            <a:ext cx="6319660" cy="176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b="true" sz="10547">
                <a:solidFill>
                  <a:srgbClr val="52256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sommaire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09583" y="2936281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9583" y="4011948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9583" y="5091316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9416" y="6340285"/>
            <a:ext cx="816802" cy="816802"/>
          </a:xfrm>
          <a:custGeom>
            <a:avLst/>
            <a:gdLst/>
            <a:ahLst/>
            <a:cxnLst/>
            <a:rect r="r" b="b" t="t" l="l"/>
            <a:pathLst>
              <a:path h="816802" w="816802">
                <a:moveTo>
                  <a:pt x="0" y="0"/>
                </a:moveTo>
                <a:lnTo>
                  <a:pt x="816802" y="0"/>
                </a:lnTo>
                <a:lnTo>
                  <a:pt x="816802" y="816803"/>
                </a:lnTo>
                <a:lnTo>
                  <a:pt x="0" y="81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9750" y="7617529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70881" y="3026004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0881" y="4101671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0881" y="5181039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0881" y="6470176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11048" y="7642863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9240" y="3049815"/>
            <a:ext cx="621869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43326" y="4054046"/>
            <a:ext cx="6613249" cy="6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7"/>
              </a:lnSpc>
            </a:pPr>
            <a:r>
              <a:rPr lang="en-US" sz="3684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Conception du projet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43326" y="5164637"/>
            <a:ext cx="6613249" cy="64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Les fonctions utilisées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3326" y="6303852"/>
            <a:ext cx="6810525" cy="63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6"/>
              </a:lnSpc>
            </a:pPr>
            <a:r>
              <a:rPr lang="en-US" sz="3676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Explication de code avec son git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9240" y="7638871"/>
            <a:ext cx="6814494" cy="67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9"/>
              </a:lnSpc>
            </a:pPr>
            <a:r>
              <a:rPr lang="en-US" sz="3877">
                <a:solidFill>
                  <a:srgbClr val="52256B"/>
                </a:solidFill>
                <a:latin typeface="Questrial"/>
                <a:ea typeface="Questrial"/>
                <a:cs typeface="Questrial"/>
                <a:sym typeface="Questrial"/>
              </a:rPr>
              <a:t>Améliorations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56192" y="-2022514"/>
            <a:ext cx="5125736" cy="5695263"/>
          </a:xfrm>
          <a:custGeom>
            <a:avLst/>
            <a:gdLst/>
            <a:ahLst/>
            <a:cxnLst/>
            <a:rect r="r" b="b" t="t" l="l"/>
            <a:pathLst>
              <a:path h="5695263" w="5125736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467461" y="-2167757"/>
            <a:ext cx="6079838" cy="15800559"/>
          </a:xfrm>
          <a:custGeom>
            <a:avLst/>
            <a:gdLst/>
            <a:ahLst/>
            <a:cxnLst/>
            <a:rect r="r" b="b" t="t" l="l"/>
            <a:pathLst>
              <a:path h="15800559" w="6079838">
                <a:moveTo>
                  <a:pt x="0" y="0"/>
                </a:moveTo>
                <a:lnTo>
                  <a:pt x="6079838" y="0"/>
                </a:lnTo>
                <a:lnTo>
                  <a:pt x="6079838" y="15800559"/>
                </a:lnTo>
                <a:lnTo>
                  <a:pt x="0" y="15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05" t="0" r="-76405" b="-80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323" y="263737"/>
            <a:ext cx="8595677" cy="14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Introduction</a:t>
            </a: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72541"/>
            <a:ext cx="16708456" cy="1352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3"/>
              </a:lnSpc>
              <a:spcBef>
                <a:spcPct val="0"/>
              </a:spcBef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Le plateau de jeu du morpion est une grille de 3x3. Au début, chaque case est vide, puis les joueurs remplissent les cases avec des X et des O.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spcBef>
                <a:spcPct val="0"/>
              </a:spcBef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Les joueurs alternent pour jouer. L'un joue avec un X et l'autre avec un O.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       Le joueur choisit une case vide, et cette case est remplie avec son symbole.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spcBef>
                <a:spcPct val="0"/>
              </a:spcBef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Après chaque tour, il faut vérifier si un joueur a gagné ou si la partie est terminée sans gagnant (égalité).</a:t>
            </a:r>
          </a:p>
          <a:p>
            <a:pPr algn="just">
              <a:lnSpc>
                <a:spcPts val="4963"/>
              </a:lnSpc>
              <a:spcBef>
                <a:spcPct val="0"/>
              </a:spcBef>
            </a:pPr>
          </a:p>
          <a:p>
            <a:pPr algn="just" marL="837202" indent="-418601" lvl="1">
              <a:lnSpc>
                <a:spcPts val="4963"/>
              </a:lnSpc>
              <a:buFont typeface="Arial"/>
              <a:buChar char="•"/>
            </a:pPr>
            <a:r>
              <a:rPr lang="en-US" sz="3877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.Le jeu doit alterner entre les joueurs et afficher le statut de la partie.</a:t>
            </a: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</a:p>
          <a:p>
            <a:pPr algn="just">
              <a:lnSpc>
                <a:spcPts val="4360"/>
              </a:lnSpc>
              <a:spcBef>
                <a:spcPct val="0"/>
              </a:spcBef>
            </a:pPr>
            <a:r>
              <a:rPr lang="en-US" sz="340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467461" y="-2167757"/>
            <a:ext cx="6079838" cy="15800559"/>
          </a:xfrm>
          <a:custGeom>
            <a:avLst/>
            <a:gdLst/>
            <a:ahLst/>
            <a:cxnLst/>
            <a:rect r="r" b="b" t="t" l="l"/>
            <a:pathLst>
              <a:path h="15800559" w="6079838">
                <a:moveTo>
                  <a:pt x="0" y="0"/>
                </a:moveTo>
                <a:lnTo>
                  <a:pt x="6079838" y="0"/>
                </a:lnTo>
                <a:lnTo>
                  <a:pt x="6079838" y="15800559"/>
                </a:lnTo>
                <a:lnTo>
                  <a:pt x="0" y="15800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405" t="0" r="-76405" b="-80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880" y="489727"/>
            <a:ext cx="8595677" cy="14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7"/>
              </a:lnSpc>
            </a:pP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outils utilisés</a:t>
            </a:r>
            <a:r>
              <a:rPr lang="en-US" sz="9099">
                <a:solidFill>
                  <a:srgbClr val="52256B"/>
                </a:solidFill>
                <a:latin typeface="Saint George"/>
                <a:ea typeface="Saint George"/>
                <a:cs typeface="Saint George"/>
                <a:sym typeface="Saint George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813" y="1826508"/>
            <a:ext cx="16027487" cy="790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55"/>
              </a:lnSpc>
            </a:pPr>
          </a:p>
          <a:p>
            <a:pPr algn="just">
              <a:lnSpc>
                <a:spcPts val="9918"/>
              </a:lnSpc>
            </a:pP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Draw.io pour schématiser le fonctionnement du jeu</a:t>
            </a: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Python pour coder le jeu </a:t>
            </a:r>
          </a:p>
          <a:p>
            <a:pPr algn="just" marL="991412" indent="-495706" lvl="1">
              <a:lnSpc>
                <a:spcPts val="9918"/>
              </a:lnSpc>
              <a:buFont typeface="Arial"/>
              <a:buChar char="•"/>
            </a:pPr>
            <a:r>
              <a:rPr lang="en-US" sz="4591" spc="312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Git pour gérer la version du projet.</a:t>
            </a: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</a:p>
          <a:p>
            <a:pPr algn="just">
              <a:lnSpc>
                <a:spcPts val="1928"/>
              </a:lnSpc>
              <a:spcBef>
                <a:spcPct val="0"/>
              </a:spcBef>
            </a:pPr>
            <a:r>
              <a:rPr lang="en-US" sz="1506">
                <a:solidFill>
                  <a:srgbClr val="000000"/>
                </a:solidFill>
                <a:latin typeface="Simonetta"/>
                <a:ea typeface="Simonetta"/>
                <a:cs typeface="Simonetta"/>
                <a:sym typeface="Simonett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3205" y="238759"/>
            <a:ext cx="7004228" cy="151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52256B"/>
                </a:solidFill>
                <a:latin typeface="Simonetta"/>
                <a:ea typeface="Simonetta"/>
                <a:cs typeface="Simonetta"/>
                <a:sym typeface="Simonetta"/>
              </a:rPr>
              <a:t>Conception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6904" y="1078311"/>
            <a:ext cx="17841096" cy="824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26"/>
              </a:lnSpc>
              <a:spcBef>
                <a:spcPct val="0"/>
              </a:spcBef>
            </a:pPr>
            <a:r>
              <a:rPr lang="en-US" sz="7286">
                <a:solidFill>
                  <a:srgbClr val="C45C86"/>
                </a:solidFill>
                <a:latin typeface="Simonetta"/>
                <a:ea typeface="Simonetta"/>
                <a:cs typeface="Simonetta"/>
                <a:sym typeface="Simonetta"/>
              </a:rPr>
              <a:t>L</a:t>
            </a:r>
            <a:r>
              <a:rPr lang="en-US" sz="7286">
                <a:solidFill>
                  <a:srgbClr val="C45C86"/>
                </a:solidFill>
                <a:latin typeface="Simonetta"/>
                <a:ea typeface="Simonetta"/>
                <a:cs typeface="Simonetta"/>
                <a:sym typeface="Simonetta"/>
              </a:rPr>
              <a:t>es fonctions  utilisées :</a:t>
            </a:r>
          </a:p>
          <a:p>
            <a:pPr algn="l">
              <a:lnSpc>
                <a:spcPts val="9326"/>
              </a:lnSpc>
              <a:spcBef>
                <a:spcPct val="0"/>
              </a:spcBef>
            </a:pP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jouer()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choix_joueur()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affichage_grille()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verifier_victoire()</a:t>
            </a:r>
          </a:p>
          <a:p>
            <a:pPr algn="just" marL="1573109" indent="-786555" lvl="1">
              <a:lnSpc>
                <a:spcPts val="9326"/>
              </a:lnSpc>
              <a:buFont typeface="Arial"/>
              <a:buChar char="•"/>
            </a:pPr>
            <a:r>
              <a:rPr lang="en-US" sz="7286">
                <a:solidFill>
                  <a:srgbClr val="001454"/>
                </a:solidFill>
                <a:latin typeface="Simonetta"/>
                <a:ea typeface="Simonetta"/>
                <a:cs typeface="Simonetta"/>
                <a:sym typeface="Simonetta"/>
              </a:rPr>
              <a:t>joueur_suivant()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1486" y="3921958"/>
            <a:ext cx="16230600" cy="232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09"/>
              </a:lnSpc>
            </a:pPr>
            <a:r>
              <a:rPr lang="en-US" sz="14538">
                <a:solidFill>
                  <a:srgbClr val="8E3C7C"/>
                </a:solidFill>
                <a:latin typeface="Simonetta"/>
                <a:ea typeface="Simonetta"/>
                <a:cs typeface="Simonetta"/>
                <a:sym typeface="Simonetta"/>
              </a:rPr>
              <a:t>Explications du 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50573" y="1143718"/>
            <a:ext cx="5534654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92636"/>
            <a:ext cx="3201517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Phase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0300" y="5114925"/>
            <a:ext cx="3201517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Phase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39002"/>
            <a:ext cx="4937164" cy="34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40300" y="5961291"/>
            <a:ext cx="4937164" cy="343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Lorem ipsum dolor sit amet, consectetur adipiscing elit. Curabitur interdum sapien nec libero dapibus, sit amet fermentum mauris tincidunt. Duis a aliquet arcu. Donec a metus sapien. Maecenas viverra orci enim, at convallis ante finibus et. Nunc risus enim, finibus quis cursus ac, tempor suscipit massa. Duis quis dictum nunc.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DAGYE6CxVAk</dc:identifier>
  <dcterms:modified xsi:type="dcterms:W3CDTF">2011-08-01T06:04:30Z</dcterms:modified>
  <cp:revision>1</cp:revision>
  <dc:title>Pink Rose Watercolor Organic Creative Project Presentation</dc:title>
</cp:coreProperties>
</file>